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8" r:id="rId3"/>
    <p:sldId id="260" r:id="rId4"/>
    <p:sldId id="257" r:id="rId5"/>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snapToObjects="1">
      <p:cViewPr>
        <p:scale>
          <a:sx n="115" d="100"/>
          <a:sy n="115" d="100"/>
        </p:scale>
        <p:origin x="128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BF3608F-F4E8-9548-948E-4563A3F83C49}" type="datetimeFigureOut">
              <a:rPr kumimoji="1" lang="zh-CN" altLang="en-US" smtClean="0"/>
              <a:t>2021/8/18</a:t>
            </a:fld>
            <a:endParaRPr kumimoji="1" lang="zh-CN" altLang="en-US"/>
          </a:p>
        </p:txBody>
      </p:sp>
      <p:sp>
        <p:nvSpPr>
          <p:cNvPr id="4" name="幻灯片图像占位符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1B87FB3-A28E-794D-B0F6-F48EB661B95C}" type="slidenum">
              <a:rPr kumimoji="1" lang="zh-CN" altLang="en-US" smtClean="0"/>
              <a:t>‹#›</a:t>
            </a:fld>
            <a:endParaRPr kumimoji="1" lang="zh-CN" altLang="en-US"/>
          </a:p>
        </p:txBody>
      </p:sp>
    </p:spTree>
    <p:extLst>
      <p:ext uri="{BB962C8B-B14F-4D97-AF65-F5344CB8AC3E}">
        <p14:creationId xmlns:p14="http://schemas.microsoft.com/office/powerpoint/2010/main" val="121886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159513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6032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373899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134118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129395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332233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82329" y="2505075"/>
            <a:ext cx="4190702"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14913" y="2505075"/>
            <a:ext cx="4211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219304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113474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129884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315498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81F5BB9-E7D9-8F49-9C4F-459FD3822DE9}" type="datetimeFigureOut">
              <a:rPr kumimoji="1" lang="zh-CN" altLang="en-US" smtClean="0"/>
              <a:t>2021/8/18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363559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F5BB9-E7D9-8F49-9C4F-459FD3822DE9}" type="datetimeFigureOut">
              <a:rPr kumimoji="1" lang="zh-CN" altLang="en-US" smtClean="0"/>
              <a:t>2021/8/18</a:t>
            </a:fld>
            <a:endParaRPr kumimoji="1" lang="zh-CN"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081F1-47A8-5B45-A0DC-522426ED3549}" type="slidenum">
              <a:rPr kumimoji="1" lang="zh-CN" altLang="en-US" smtClean="0"/>
              <a:t>‹#›</a:t>
            </a:fld>
            <a:endParaRPr kumimoji="1" lang="zh-CN" altLang="en-US"/>
          </a:p>
        </p:txBody>
      </p:sp>
    </p:spTree>
    <p:extLst>
      <p:ext uri="{BB962C8B-B14F-4D97-AF65-F5344CB8AC3E}">
        <p14:creationId xmlns:p14="http://schemas.microsoft.com/office/powerpoint/2010/main" val="3576333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599EB8A-ADC6-9A42-A4C8-62B36CB5BC39}"/>
              </a:ext>
            </a:extLst>
          </p:cNvPr>
          <p:cNvSpPr/>
          <p:nvPr/>
        </p:nvSpPr>
        <p:spPr>
          <a:xfrm>
            <a:off x="332701" y="263861"/>
            <a:ext cx="9010436" cy="1446037"/>
          </a:xfrm>
          <a:prstGeom prst="rect">
            <a:avLst/>
          </a:prstGeom>
        </p:spPr>
        <p:txBody>
          <a:bodyPr wrap="square">
            <a:spAutoFit/>
          </a:bodyPr>
          <a:lstStyle/>
          <a:p>
            <a:pPr indent="304800">
              <a:lnSpc>
                <a:spcPct val="150000"/>
              </a:lnSpc>
            </a:pPr>
            <a:r>
              <a:rPr lang="zh-CN" altLang="zh-CN" sz="1200" kern="0" dirty="0">
                <a:latin typeface="DengXian" panose="02010600030101010101" pitchFamily="2" charset="-122"/>
                <a:ea typeface="宋体" panose="02010600030101010101" pitchFamily="2" charset="-122"/>
                <a:cs typeface="宋体" panose="02010600030101010101" pitchFamily="2" charset="-122"/>
              </a:rPr>
              <a:t>北京铭泰佳信科技有限公司从</a:t>
            </a:r>
            <a:r>
              <a:rPr lang="en-US" altLang="zh-CN" sz="1200" kern="0" dirty="0">
                <a:latin typeface="DengXian" panose="02010600030101010101" pitchFamily="2" charset="-122"/>
                <a:ea typeface="宋体" panose="02010600030101010101" pitchFamily="2" charset="-122"/>
                <a:cs typeface="宋体" panose="02010600030101010101" pitchFamily="2" charset="-122"/>
              </a:rPr>
              <a:t>2010</a:t>
            </a:r>
            <a:r>
              <a:rPr lang="zh-CN" altLang="zh-CN" sz="1200" kern="0" dirty="0">
                <a:latin typeface="DengXian" panose="02010600030101010101" pitchFamily="2" charset="-122"/>
                <a:ea typeface="宋体" panose="02010600030101010101" pitchFamily="2" charset="-122"/>
                <a:cs typeface="宋体" panose="02010600030101010101" pitchFamily="2" charset="-122"/>
              </a:rPr>
              <a:t>年成立以来，秉承“信誉永恒，质量第一，专业服务”的理念成功为全国几百家科研单位的实验室提供提供性能优越，价格合理的动物实验、物质分析仪器。服务覆盖化学分析，生命科学，医学，药学等领域。</a:t>
            </a:r>
            <a:endParaRPr lang="zh-CN" altLang="zh-CN" sz="1200" kern="100" dirty="0">
              <a:latin typeface="DengXian" panose="02010600030101010101" pitchFamily="2" charset="-122"/>
              <a:ea typeface="DengXian" panose="02010600030101010101" pitchFamily="2" charset="-122"/>
              <a:cs typeface="Times New Roman" panose="02020603050405020304" pitchFamily="18" charset="0"/>
            </a:endParaRPr>
          </a:p>
          <a:p>
            <a:pPr indent="304800">
              <a:lnSpc>
                <a:spcPct val="150000"/>
              </a:lnSpc>
            </a:pPr>
            <a:r>
              <a:rPr lang="zh-CN" altLang="zh-CN" sz="1200" kern="0" dirty="0">
                <a:latin typeface="DengXian" panose="02010600030101010101" pitchFamily="2" charset="-122"/>
                <a:ea typeface="宋体" panose="02010600030101010101" pitchFamily="2" charset="-122"/>
                <a:cs typeface="宋体" panose="02010600030101010101" pitchFamily="2" charset="-122"/>
              </a:rPr>
              <a:t>本公司和北京市理化分析测试中心深度合作，围绕自身在活体动物微透析取样，药物代谢动力学血液、胆汁采样，静脉灌流给药，神经递质离体检测分析，活体动物神经递质实时检测分析方面几十年来积累的优势，为广大的科研工作者提供相关实验设计到完成的全套服务。结合北京市理化分析测试中心在检测服务中的优势项目为您提供全方位的科研服务解决方案。</a:t>
            </a:r>
            <a:endParaRPr lang="zh-CN" altLang="zh-CN" sz="1200"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32A1D9FC-E251-DF4E-8FC9-EA2FE6F2BCB8}"/>
              </a:ext>
            </a:extLst>
          </p:cNvPr>
          <p:cNvSpPr/>
          <p:nvPr/>
        </p:nvSpPr>
        <p:spPr>
          <a:xfrm>
            <a:off x="332701" y="1801559"/>
            <a:ext cx="8398267" cy="276999"/>
          </a:xfrm>
          <a:prstGeom prst="rect">
            <a:avLst/>
          </a:prstGeom>
        </p:spPr>
        <p:txBody>
          <a:bodyPr wrap="square">
            <a:spAutoFit/>
          </a:bodyPr>
          <a:lstStyle/>
          <a:p>
            <a:pPr indent="304800"/>
            <a:r>
              <a:rPr lang="zh-CN" altLang="zh-CN" sz="1200" kern="0" dirty="0">
                <a:latin typeface="DengXian" panose="02010600030101010101" pitchFamily="2" charset="-122"/>
                <a:ea typeface="宋体" panose="02010600030101010101" pitchFamily="2" charset="-122"/>
                <a:cs typeface="宋体" panose="02010600030101010101" pitchFamily="2" charset="-122"/>
              </a:rPr>
              <a:t>目前本实验室为您提供的服务主要包含如下方面：</a:t>
            </a:r>
            <a:endParaRPr lang="zh-CN" altLang="zh-CN" sz="1200"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4695329E-79D8-B840-9D75-0F005D03E69C}"/>
              </a:ext>
            </a:extLst>
          </p:cNvPr>
          <p:cNvSpPr/>
          <p:nvPr/>
        </p:nvSpPr>
        <p:spPr>
          <a:xfrm>
            <a:off x="651715" y="2128460"/>
            <a:ext cx="2326278" cy="307777"/>
          </a:xfrm>
          <a:prstGeom prst="rect">
            <a:avLst/>
          </a:prstGeom>
        </p:spPr>
        <p:txBody>
          <a:bodyPr wrap="none">
            <a:spAutoFit/>
          </a:bodyPr>
          <a:lstStyle/>
          <a:p>
            <a:pPr marL="342900" lvl="0" indent="-342900">
              <a:buFont typeface="+mj-ea"/>
              <a:buAutoNum type="ea1JpnKorPlain"/>
            </a:pPr>
            <a:r>
              <a:rPr lang="zh-CN" altLang="zh-CN" sz="1400" kern="0" dirty="0">
                <a:latin typeface="DengXian" panose="02010600030101010101" pitchFamily="2" charset="-122"/>
                <a:ea typeface="宋体" panose="02010600030101010101" pitchFamily="2" charset="-122"/>
                <a:cs typeface="宋体" panose="02010600030101010101" pitchFamily="2" charset="-122"/>
              </a:rPr>
              <a:t>小动物活体微透析取样</a:t>
            </a:r>
            <a:endParaRPr lang="zh-CN" altLang="zh-CN" sz="1400" kern="100" dirty="0">
              <a:latin typeface="DengXian" panose="02010600030101010101" pitchFamily="2" charset="-122"/>
              <a:ea typeface="DengXian" panose="02010600030101010101" pitchFamily="2" charset="-122"/>
              <a:cs typeface="Times New Roman" panose="02020603050405020304" pitchFamily="18" charset="0"/>
            </a:endParaRPr>
          </a:p>
        </p:txBody>
      </p:sp>
      <p:pic>
        <p:nvPicPr>
          <p:cNvPr id="8" name="图片 7" descr="银色的机器&#10;&#10;中度可信度描述已自动生成">
            <a:extLst>
              <a:ext uri="{FF2B5EF4-FFF2-40B4-BE49-F238E27FC236}">
                <a16:creationId xmlns:a16="http://schemas.microsoft.com/office/drawing/2014/main" id="{9054D495-65FF-C14D-BD46-41FDAF3FA92D}"/>
              </a:ext>
            </a:extLst>
          </p:cNvPr>
          <p:cNvPicPr/>
          <p:nvPr/>
        </p:nvPicPr>
        <p:blipFill rotWithShape="1">
          <a:blip r:embed="rId2">
            <a:extLst>
              <a:ext uri="{28A0092B-C50C-407E-A947-70E740481C1C}">
                <a14:useLocalDpi xmlns:a14="http://schemas.microsoft.com/office/drawing/2010/main" val="0"/>
              </a:ext>
            </a:extLst>
          </a:blip>
          <a:srcRect l="2254" t="5233"/>
          <a:stretch/>
        </p:blipFill>
        <p:spPr bwMode="auto">
          <a:xfrm>
            <a:off x="657808" y="2587318"/>
            <a:ext cx="2416974" cy="1928928"/>
          </a:xfrm>
          <a:prstGeom prst="rect">
            <a:avLst/>
          </a:prstGeom>
          <a:noFill/>
          <a:ln>
            <a:noFill/>
          </a:ln>
          <a:extLst>
            <a:ext uri="{53640926-AAD7-44D8-BBD7-CCE9431645EC}">
              <a14:shadowObscured xmlns:a14="http://schemas.microsoft.com/office/drawing/2010/main"/>
            </a:ext>
          </a:extLst>
        </p:spPr>
      </p:pic>
      <p:sp>
        <p:nvSpPr>
          <p:cNvPr id="9" name="文本框 1">
            <a:extLst>
              <a:ext uri="{FF2B5EF4-FFF2-40B4-BE49-F238E27FC236}">
                <a16:creationId xmlns:a16="http://schemas.microsoft.com/office/drawing/2014/main" id="{CDB9C72B-83C4-D246-9754-206E215905C6}"/>
              </a:ext>
            </a:extLst>
          </p:cNvPr>
          <p:cNvSpPr txBox="1"/>
          <p:nvPr/>
        </p:nvSpPr>
        <p:spPr>
          <a:xfrm>
            <a:off x="332701" y="5783815"/>
            <a:ext cx="5578868" cy="9344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304800" algn="l">
              <a:lnSpc>
                <a:spcPct val="150000"/>
              </a:lnSpc>
            </a:pPr>
            <a:r>
              <a:rPr lang="zh-CN" sz="1200" kern="0" dirty="0">
                <a:effectLst/>
                <a:latin typeface="DengXian" panose="02010600030101010101" pitchFamily="2" charset="-122"/>
                <a:ea typeface="宋体" panose="02010600030101010101" pitchFamily="2" charset="-122"/>
                <a:cs typeface="宋体" panose="02010600030101010101" pitchFamily="2" charset="-122"/>
              </a:rPr>
              <a:t>实验对象：大鼠、小鼠、兔子等啮齿类动物</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304800" algn="l">
              <a:lnSpc>
                <a:spcPct val="150000"/>
              </a:lnSpc>
            </a:pPr>
            <a:r>
              <a:rPr lang="zh-CN" sz="1200" kern="0" dirty="0">
                <a:effectLst/>
                <a:latin typeface="DengXian" panose="02010600030101010101" pitchFamily="2" charset="-122"/>
                <a:ea typeface="宋体" panose="02010600030101010101" pitchFamily="2" charset="-122"/>
                <a:cs typeface="宋体" panose="02010600030101010101" pitchFamily="2" charset="-122"/>
              </a:rPr>
              <a:t>实验方式：清醒自由活动或者麻醉</a:t>
            </a:r>
            <a:endParaRPr lang="en-US" altLang="zh-CN" sz="1200" kern="100" dirty="0">
              <a:latin typeface="DengXian" panose="02010600030101010101" pitchFamily="2" charset="-122"/>
              <a:ea typeface="DengXian" panose="02010600030101010101" pitchFamily="2" charset="-122"/>
              <a:cs typeface="Times New Roman" panose="02020603050405020304" pitchFamily="18" charset="0"/>
            </a:endParaRPr>
          </a:p>
          <a:p>
            <a:pPr indent="304800" algn="l">
              <a:lnSpc>
                <a:spcPct val="150000"/>
              </a:lnSpc>
            </a:pPr>
            <a:r>
              <a:rPr lang="zh-CN" sz="1200" kern="0" dirty="0">
                <a:effectLst/>
                <a:latin typeface="DengXian" panose="02010600030101010101" pitchFamily="2" charset="-122"/>
                <a:ea typeface="宋体" panose="02010600030101010101" pitchFamily="2" charset="-122"/>
                <a:cs typeface="宋体" panose="02010600030101010101" pitchFamily="2" charset="-122"/>
              </a:rPr>
              <a:t>实验部位：脑部，血液，皮肤，关节，肺，肝脏</a:t>
            </a:r>
            <a:r>
              <a:rPr lang="zh-CN" altLang="en-US" sz="1200" kern="0" dirty="0">
                <a:latin typeface="DengXian" panose="02010600030101010101" pitchFamily="2" charset="-122"/>
                <a:ea typeface="宋体" panose="02010600030101010101" pitchFamily="2" charset="-122"/>
                <a:cs typeface="宋体" panose="02010600030101010101" pitchFamily="2" charset="-122"/>
              </a:rPr>
              <a:t>，</a:t>
            </a:r>
            <a:r>
              <a:rPr lang="zh-CN" altLang="en-US" sz="1200" kern="0" dirty="0">
                <a:effectLst/>
                <a:latin typeface="DengXian" panose="02010600030101010101" pitchFamily="2" charset="-122"/>
                <a:ea typeface="宋体" panose="02010600030101010101" pitchFamily="2" charset="-122"/>
                <a:cs typeface="宋体" panose="02010600030101010101" pitchFamily="2" charset="-122"/>
              </a:rPr>
              <a:t> </a:t>
            </a:r>
            <a:r>
              <a:rPr lang="zh-CN" sz="1200" kern="0" dirty="0">
                <a:effectLst/>
                <a:latin typeface="DengXian" panose="02010600030101010101" pitchFamily="2" charset="-122"/>
                <a:ea typeface="宋体" panose="02010600030101010101" pitchFamily="2" charset="-122"/>
                <a:cs typeface="宋体" panose="02010600030101010101" pitchFamily="2" charset="-122"/>
              </a:rPr>
              <a:t>肾脏等部位</a:t>
            </a:r>
            <a:endParaRPr 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pic>
        <p:nvPicPr>
          <p:cNvPr id="14" name="图片 -2147482577" descr="DSC03452">
            <a:extLst>
              <a:ext uri="{FF2B5EF4-FFF2-40B4-BE49-F238E27FC236}">
                <a16:creationId xmlns:a16="http://schemas.microsoft.com/office/drawing/2014/main" id="{69169EA4-3DC4-C740-8735-4903959F1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369" y="2587318"/>
            <a:ext cx="2572378" cy="19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a:extLst>
              <a:ext uri="{FF2B5EF4-FFF2-40B4-BE49-F238E27FC236}">
                <a16:creationId xmlns:a16="http://schemas.microsoft.com/office/drawing/2014/main" id="{BE4F283F-0941-084C-830C-FB3084FB7ADD}"/>
              </a:ext>
            </a:extLst>
          </p:cNvPr>
          <p:cNvSpPr/>
          <p:nvPr/>
        </p:nvSpPr>
        <p:spPr>
          <a:xfrm>
            <a:off x="657808" y="4626767"/>
            <a:ext cx="9010436" cy="1157048"/>
          </a:xfrm>
          <a:prstGeom prst="rect">
            <a:avLst/>
          </a:prstGeom>
        </p:spPr>
        <p:txBody>
          <a:bodyPr wrap="square">
            <a:spAutoFit/>
          </a:bodyPr>
          <a:lstStyle/>
          <a:p>
            <a:pPr lvl="0">
              <a:lnSpc>
                <a:spcPct val="150000"/>
              </a:lnSpc>
            </a:pPr>
            <a:r>
              <a:rPr lang="zh-CN" altLang="en-US" sz="1200" kern="100" dirty="0">
                <a:latin typeface="SimSun" panose="02010600030101010101" pitchFamily="2" charset="-122"/>
                <a:ea typeface="SimSun" panose="02010600030101010101" pitchFamily="2" charset="-122"/>
                <a:cs typeface="Times New Roman" panose="02020603050405020304" pitchFamily="18" charset="0"/>
              </a:rPr>
              <a:t>本实验可以满足</a:t>
            </a:r>
            <a:r>
              <a:rPr lang="zh-CN" altLang="en-US" sz="1200" dirty="0">
                <a:latin typeface="SimSun" panose="02010600030101010101" pitchFamily="2" charset="-122"/>
                <a:ea typeface="SimSun" panose="02010600030101010101" pitchFamily="2" charset="-122"/>
              </a:rPr>
              <a:t>动物在清醒自由活动或者麻醉状态下</a:t>
            </a:r>
            <a:r>
              <a:rPr lang="zh-CN" altLang="zh-CN" sz="1200" dirty="0">
                <a:latin typeface="SimSun" panose="02010600030101010101" pitchFamily="2" charset="-122"/>
                <a:ea typeface="SimSun" panose="02010600030101010101" pitchFamily="2" charset="-122"/>
              </a:rPr>
              <a:t>，对其靶部位细胞外液中游离的内源</a:t>
            </a:r>
            <a:r>
              <a:rPr lang="zh-CN" altLang="en-US" sz="1200" dirty="0">
                <a:latin typeface="SimSun" panose="02010600030101010101" pitchFamily="2" charset="-122"/>
                <a:ea typeface="SimSun" panose="02010600030101010101" pitchFamily="2" charset="-122"/>
              </a:rPr>
              <a:t>性物质（多巴胺、</a:t>
            </a:r>
            <a:r>
              <a:rPr lang="en-US" altLang="zh-CN" sz="1200" dirty="0">
                <a:latin typeface="SimSun" panose="02010600030101010101" pitchFamily="2" charset="-122"/>
                <a:ea typeface="SimSun" panose="02010600030101010101" pitchFamily="2" charset="-122"/>
              </a:rPr>
              <a:t>5-HT</a:t>
            </a:r>
            <a:r>
              <a:rPr lang="zh-CN" altLang="en-US" sz="1200" dirty="0">
                <a:latin typeface="SimSun" panose="02010600030101010101" pitchFamily="2" charset="-122"/>
                <a:ea typeface="SimSun" panose="02010600030101010101" pitchFamily="2" charset="-122"/>
              </a:rPr>
              <a:t>等）</a:t>
            </a:r>
            <a:r>
              <a:rPr lang="zh-CN" altLang="zh-CN" sz="1200" dirty="0">
                <a:latin typeface="SimSun" panose="02010600030101010101" pitchFamily="2" charset="-122"/>
                <a:ea typeface="SimSun" panose="02010600030101010101" pitchFamily="2" charset="-122"/>
              </a:rPr>
              <a:t>、外源性化合物</a:t>
            </a:r>
            <a:r>
              <a:rPr lang="zh-CN" altLang="en-US" sz="1200" dirty="0">
                <a:latin typeface="SimSun" panose="02010600030101010101" pitchFamily="2" charset="-122"/>
                <a:ea typeface="SimSun" panose="02010600030101010101" pitchFamily="2" charset="-122"/>
              </a:rPr>
              <a:t>（药物）</a:t>
            </a:r>
            <a:r>
              <a:rPr lang="zh-CN" altLang="zh-CN" sz="1200" dirty="0">
                <a:latin typeface="SimSun" panose="02010600030101010101" pitchFamily="2" charset="-122"/>
                <a:ea typeface="SimSun" panose="02010600030101010101" pitchFamily="2" charset="-122"/>
              </a:rPr>
              <a:t>进行实时</a:t>
            </a:r>
            <a:r>
              <a:rPr lang="zh-CN" altLang="en-US" sz="1200" dirty="0">
                <a:latin typeface="SimSun" panose="02010600030101010101" pitchFamily="2" charset="-122"/>
                <a:ea typeface="SimSun" panose="02010600030101010101" pitchFamily="2" charset="-122"/>
              </a:rPr>
              <a:t>、连续的</a:t>
            </a:r>
            <a:r>
              <a:rPr lang="zh-CN" altLang="zh-CN" sz="1200" dirty="0">
                <a:latin typeface="SimSun" panose="02010600030101010101" pitchFamily="2" charset="-122"/>
                <a:ea typeface="SimSun" panose="02010600030101010101" pitchFamily="2" charset="-122"/>
              </a:rPr>
              <a:t>取样。该技术已成为神经生理学和神经化学的重要研究工具之一</a:t>
            </a:r>
            <a:r>
              <a:rPr lang="en-US" altLang="zh-CN" sz="1200" dirty="0">
                <a:latin typeface="SimSun" panose="02010600030101010101" pitchFamily="2" charset="-122"/>
                <a:ea typeface="SimSun" panose="02010600030101010101" pitchFamily="2" charset="-122"/>
              </a:rPr>
              <a:t>, </a:t>
            </a:r>
            <a:r>
              <a:rPr lang="zh-CN" altLang="zh-CN" sz="1200" dirty="0">
                <a:latin typeface="SimSun" panose="02010600030101010101" pitchFamily="2" charset="-122"/>
                <a:ea typeface="SimSun" panose="02010600030101010101" pitchFamily="2" charset="-122"/>
              </a:rPr>
              <a:t>它可提供递质释放、摄取和代谢的必要信息，能从分子水平上监测神经代谢的改变。目前，微透析技术越来越多的应用于神经、内分泌、肿瘤等多个领域，已成为实验研究最具发展前景的新技术。 </a:t>
            </a:r>
            <a:endParaRPr lang="zh-CN" altLang="zh-CN" sz="1200" kern="100" dirty="0">
              <a:latin typeface="SimSun" panose="02010600030101010101" pitchFamily="2" charset="-122"/>
              <a:ea typeface="SimSun" panose="02010600030101010101" pitchFamily="2" charset="-122"/>
              <a:cs typeface="Times New Roman" panose="02020603050405020304" pitchFamily="18" charset="0"/>
            </a:endParaRPr>
          </a:p>
        </p:txBody>
      </p:sp>
      <p:pic>
        <p:nvPicPr>
          <p:cNvPr id="17" name="图像" descr="图像">
            <a:extLst>
              <a:ext uri="{FF2B5EF4-FFF2-40B4-BE49-F238E27FC236}">
                <a16:creationId xmlns:a16="http://schemas.microsoft.com/office/drawing/2014/main" id="{4BA6CDBF-B321-9145-8BEC-89744F899867}"/>
              </a:ext>
            </a:extLst>
          </p:cNvPr>
          <p:cNvPicPr>
            <a:picLocks noChangeAspect="1"/>
          </p:cNvPicPr>
          <p:nvPr/>
        </p:nvPicPr>
        <p:blipFill>
          <a:blip r:embed="rId4"/>
          <a:srcRect l="30102" t="28436" r="17156" b="28436"/>
          <a:stretch>
            <a:fillRect/>
          </a:stretch>
        </p:blipFill>
        <p:spPr>
          <a:xfrm>
            <a:off x="5989130" y="2665375"/>
            <a:ext cx="3354007" cy="1750506"/>
          </a:xfrm>
          <a:prstGeom prst="rect">
            <a:avLst/>
          </a:prstGeom>
          <a:ln w="12700">
            <a:miter lim="400000"/>
          </a:ln>
        </p:spPr>
      </p:pic>
    </p:spTree>
    <p:extLst>
      <p:ext uri="{BB962C8B-B14F-4D97-AF65-F5344CB8AC3E}">
        <p14:creationId xmlns:p14="http://schemas.microsoft.com/office/powerpoint/2010/main" val="145203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147482573" descr="桌子上放着微波炉&#10;&#10;描述已自动生成">
            <a:extLst>
              <a:ext uri="{FF2B5EF4-FFF2-40B4-BE49-F238E27FC236}">
                <a16:creationId xmlns:a16="http://schemas.microsoft.com/office/drawing/2014/main" id="{77B75C62-FA31-6640-B306-910131EB7CB2}"/>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59" y="728060"/>
            <a:ext cx="2901329" cy="132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
            <a:extLst>
              <a:ext uri="{FF2B5EF4-FFF2-40B4-BE49-F238E27FC236}">
                <a16:creationId xmlns:a16="http://schemas.microsoft.com/office/drawing/2014/main" id="{7FF2732F-F407-7641-9339-00D2D8F08C3B}"/>
              </a:ext>
            </a:extLst>
          </p:cNvPr>
          <p:cNvSpPr txBox="1"/>
          <p:nvPr/>
        </p:nvSpPr>
        <p:spPr>
          <a:xfrm>
            <a:off x="3986220" y="798613"/>
            <a:ext cx="4182419" cy="11851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304800" algn="l">
              <a:lnSpc>
                <a:spcPct val="200000"/>
              </a:lnSpc>
            </a:pPr>
            <a:r>
              <a:rPr lang="zh-CN" altLang="en-US" sz="1200" kern="0" dirty="0">
                <a:effectLst/>
                <a:latin typeface="SimSun" panose="02010600030101010101" pitchFamily="2" charset="-122"/>
                <a:ea typeface="SimSun" panose="02010600030101010101" pitchFamily="2" charset="-122"/>
                <a:cs typeface="宋体" panose="02010600030101010101" pitchFamily="2" charset="-122"/>
              </a:rPr>
              <a:t>检测</a:t>
            </a:r>
            <a:r>
              <a:rPr lang="zh-CN" altLang="en-US" sz="1200" kern="0" dirty="0">
                <a:latin typeface="SimSun" panose="02010600030101010101" pitchFamily="2" charset="-122"/>
                <a:ea typeface="SimSun" panose="02010600030101010101" pitchFamily="2" charset="-122"/>
                <a:cs typeface="宋体" panose="02010600030101010101" pitchFamily="2" charset="-122"/>
              </a:rPr>
              <a:t>样品</a:t>
            </a:r>
            <a:r>
              <a:rPr lang="zh-CN" sz="1200" kern="0" dirty="0">
                <a:effectLst/>
                <a:latin typeface="SimSun" panose="02010600030101010101" pitchFamily="2" charset="-122"/>
                <a:ea typeface="SimSun" panose="02010600030101010101" pitchFamily="2" charset="-122"/>
                <a:cs typeface="宋体" panose="02010600030101010101" pitchFamily="2" charset="-122"/>
              </a:rPr>
              <a:t>：</a:t>
            </a:r>
            <a:r>
              <a:rPr lang="zh-CN" altLang="en-US" sz="1200" kern="0" dirty="0">
                <a:latin typeface="SimSun" panose="02010600030101010101" pitchFamily="2" charset="-122"/>
                <a:ea typeface="SimSun" panose="02010600030101010101" pitchFamily="2" charset="-122"/>
                <a:cs typeface="宋体" panose="02010600030101010101" pitchFamily="2" charset="-122"/>
              </a:rPr>
              <a:t>微透析样品、动物组织匀浆样品、血液样品</a:t>
            </a:r>
            <a:endParaRPr lang="zh-CN" sz="1200" kern="100" dirty="0">
              <a:effectLst/>
              <a:latin typeface="SimSun" panose="02010600030101010101" pitchFamily="2" charset="-122"/>
              <a:ea typeface="SimSun" panose="02010600030101010101" pitchFamily="2" charset="-122"/>
              <a:cs typeface="Times New Roman" panose="02020603050405020304" pitchFamily="18" charset="0"/>
            </a:endParaRPr>
          </a:p>
          <a:p>
            <a:pPr indent="304800">
              <a:lnSpc>
                <a:spcPct val="200000"/>
              </a:lnSpc>
            </a:pPr>
            <a:r>
              <a:rPr lang="zh-CN" altLang="en-US" sz="1200" kern="0" dirty="0">
                <a:effectLst/>
                <a:latin typeface="SimSun" panose="02010600030101010101" pitchFamily="2" charset="-122"/>
                <a:ea typeface="SimSun" panose="02010600030101010101" pitchFamily="2" charset="-122"/>
                <a:cs typeface="宋体" panose="02010600030101010101" pitchFamily="2" charset="-122"/>
              </a:rPr>
              <a:t>检测指标</a:t>
            </a:r>
            <a:r>
              <a:rPr lang="zh-CN" sz="1200" kern="0" dirty="0">
                <a:effectLst/>
                <a:latin typeface="SimSun" panose="02010600030101010101" pitchFamily="2" charset="-122"/>
                <a:ea typeface="SimSun" panose="02010600030101010101" pitchFamily="2" charset="-122"/>
                <a:cs typeface="宋体" panose="02010600030101010101" pitchFamily="2" charset="-122"/>
              </a:rPr>
              <a:t>：</a:t>
            </a:r>
            <a:r>
              <a:rPr lang="zh-CN" altLang="zh-CN" sz="1200" kern="0" dirty="0">
                <a:latin typeface="SimSun" panose="02010600030101010101" pitchFamily="2" charset="-122"/>
                <a:ea typeface="SimSun" panose="02010600030101010101" pitchFamily="2" charset="-122"/>
                <a:cs typeface="宋体" panose="02010600030101010101" pitchFamily="2" charset="-122"/>
              </a:rPr>
              <a:t>多巴胺、</a:t>
            </a:r>
            <a:r>
              <a:rPr lang="en-US" altLang="zh-CN" sz="1200" kern="0" dirty="0">
                <a:latin typeface="SimSun" panose="02010600030101010101" pitchFamily="2" charset="-122"/>
                <a:ea typeface="SimSun" panose="02010600030101010101" pitchFamily="2" charset="-122"/>
                <a:cs typeface="宋体" panose="02010600030101010101" pitchFamily="2" charset="-122"/>
              </a:rPr>
              <a:t>5-HT</a:t>
            </a:r>
            <a:r>
              <a:rPr lang="zh-CN" altLang="zh-CN" sz="1200" kern="0" dirty="0">
                <a:latin typeface="SimSun" panose="02010600030101010101" pitchFamily="2" charset="-122"/>
                <a:ea typeface="SimSun" panose="02010600030101010101" pitchFamily="2" charset="-122"/>
                <a:cs typeface="宋体" panose="02010600030101010101" pitchFamily="2" charset="-122"/>
              </a:rPr>
              <a:t>、</a:t>
            </a:r>
            <a:r>
              <a:rPr lang="en-US" altLang="zh-CN" sz="1200" kern="0" dirty="0">
                <a:latin typeface="SimSun" panose="02010600030101010101" pitchFamily="2" charset="-122"/>
                <a:ea typeface="SimSun" panose="02010600030101010101" pitchFamily="2" charset="-122"/>
                <a:cs typeface="宋体" panose="02010600030101010101" pitchFamily="2" charset="-122"/>
              </a:rPr>
              <a:t>EP</a:t>
            </a:r>
            <a:r>
              <a:rPr lang="zh-CN" altLang="zh-CN" sz="1200" kern="0" dirty="0">
                <a:latin typeface="SimSun" panose="02010600030101010101" pitchFamily="2" charset="-122"/>
                <a:ea typeface="SimSun" panose="02010600030101010101" pitchFamily="2" charset="-122"/>
                <a:cs typeface="宋体" panose="02010600030101010101" pitchFamily="2" charset="-122"/>
              </a:rPr>
              <a:t>、</a:t>
            </a:r>
            <a:r>
              <a:rPr lang="en-US" altLang="zh-CN" sz="1200" kern="0" dirty="0">
                <a:latin typeface="SimSun" panose="02010600030101010101" pitchFamily="2" charset="-122"/>
                <a:ea typeface="SimSun" panose="02010600030101010101" pitchFamily="2" charset="-122"/>
                <a:cs typeface="宋体" panose="02010600030101010101" pitchFamily="2" charset="-122"/>
              </a:rPr>
              <a:t>NE</a:t>
            </a:r>
            <a:r>
              <a:rPr lang="zh-CN" altLang="en-US" sz="1200" kern="0" dirty="0">
                <a:latin typeface="SimSun" panose="02010600030101010101" pitchFamily="2" charset="-122"/>
                <a:ea typeface="SimSun" panose="02010600030101010101" pitchFamily="2" charset="-122"/>
                <a:cs typeface="宋体" panose="02010600030101010101" pitchFamily="2" charset="-122"/>
              </a:rPr>
              <a:t>等单胺类神经递质；</a:t>
            </a:r>
            <a:r>
              <a:rPr lang="zh-CN" altLang="zh-CN" sz="1200" kern="0" dirty="0">
                <a:latin typeface="SimSun" panose="02010600030101010101" pitchFamily="2" charset="-122"/>
                <a:ea typeface="SimSun" panose="02010600030101010101" pitchFamily="2" charset="-122"/>
                <a:cs typeface="宋体" panose="02010600030101010101" pitchFamily="2" charset="-122"/>
              </a:rPr>
              <a:t>谷氨酸、</a:t>
            </a:r>
            <a:r>
              <a:rPr lang="en-US" altLang="zh-CN" sz="1200" kern="0" dirty="0">
                <a:latin typeface="SimSun" panose="02010600030101010101" pitchFamily="2" charset="-122"/>
                <a:ea typeface="SimSun" panose="02010600030101010101" pitchFamily="2" charset="-122"/>
                <a:cs typeface="宋体" panose="02010600030101010101" pitchFamily="2" charset="-122"/>
              </a:rPr>
              <a:t>GABA</a:t>
            </a:r>
            <a:r>
              <a:rPr lang="zh-CN" altLang="zh-CN" sz="1200" kern="0" dirty="0">
                <a:latin typeface="SimSun" panose="02010600030101010101" pitchFamily="2" charset="-122"/>
                <a:ea typeface="SimSun" panose="02010600030101010101" pitchFamily="2" charset="-122"/>
                <a:cs typeface="宋体" panose="02010600030101010101" pitchFamily="2" charset="-122"/>
              </a:rPr>
              <a:t>等氨基酸类神经递质</a:t>
            </a:r>
            <a:r>
              <a:rPr lang="zh-CN" altLang="en-US" sz="1200" kern="0" dirty="0">
                <a:latin typeface="SimSun" panose="02010600030101010101" pitchFamily="2" charset="-122"/>
                <a:ea typeface="SimSun" panose="02010600030101010101" pitchFamily="2" charset="-122"/>
                <a:cs typeface="宋体" panose="02010600030101010101" pitchFamily="2" charset="-122"/>
              </a:rPr>
              <a:t>，</a:t>
            </a:r>
            <a:r>
              <a:rPr lang="zh-CN" altLang="zh-CN" sz="1200" kern="0" dirty="0">
                <a:latin typeface="SimSun" panose="02010600030101010101" pitchFamily="2" charset="-122"/>
                <a:ea typeface="SimSun" panose="02010600030101010101" pitchFamily="2" charset="-122"/>
                <a:cs typeface="宋体" panose="02010600030101010101" pitchFamily="2" charset="-122"/>
              </a:rPr>
              <a:t>乙酰胆碱</a:t>
            </a:r>
            <a:r>
              <a:rPr lang="en-US" sz="1200" kern="100" dirty="0">
                <a:effectLst/>
                <a:latin typeface="SimSun" panose="02010600030101010101" pitchFamily="2" charset="-122"/>
                <a:ea typeface="SimSun" panose="02010600030101010101" pitchFamily="2" charset="-122"/>
                <a:cs typeface="Times New Roman" panose="02020603050405020304" pitchFamily="18" charset="0"/>
              </a:rPr>
              <a:t> </a:t>
            </a:r>
            <a:endParaRPr lang="zh-CN" sz="1200" kern="100" dirty="0">
              <a:effectLst/>
              <a:latin typeface="SimSun" panose="02010600030101010101" pitchFamily="2" charset="-122"/>
              <a:ea typeface="SimSun" panose="02010600030101010101" pitchFamily="2" charset="-122"/>
              <a:cs typeface="Times New Roman" panose="02020603050405020304" pitchFamily="18" charset="0"/>
            </a:endParaRPr>
          </a:p>
        </p:txBody>
      </p:sp>
      <p:sp>
        <p:nvSpPr>
          <p:cNvPr id="40" name="矩形 39">
            <a:extLst>
              <a:ext uri="{FF2B5EF4-FFF2-40B4-BE49-F238E27FC236}">
                <a16:creationId xmlns:a16="http://schemas.microsoft.com/office/drawing/2014/main" id="{B28B4524-E712-EB40-91E2-DB1D07D54190}"/>
              </a:ext>
            </a:extLst>
          </p:cNvPr>
          <p:cNvSpPr/>
          <p:nvPr/>
        </p:nvSpPr>
        <p:spPr>
          <a:xfrm>
            <a:off x="102765" y="298152"/>
            <a:ext cx="3089709" cy="307777"/>
          </a:xfrm>
          <a:prstGeom prst="rect">
            <a:avLst/>
          </a:prstGeom>
        </p:spPr>
        <p:txBody>
          <a:bodyPr wrap="square">
            <a:spAutoFit/>
          </a:bodyPr>
          <a:lstStyle/>
          <a:p>
            <a:pPr indent="304800"/>
            <a:r>
              <a:rPr lang="zh-CN" altLang="zh-CN" sz="1400" kern="0" dirty="0">
                <a:latin typeface="DengXian" panose="02010600030101010101" pitchFamily="2" charset="-122"/>
                <a:ea typeface="宋体" panose="02010600030101010101" pitchFamily="2" charset="-122"/>
                <a:cs typeface="宋体" panose="02010600030101010101" pitchFamily="2" charset="-122"/>
              </a:rPr>
              <a:t>二、神经递质离体检测分析</a:t>
            </a:r>
            <a:endParaRPr lang="zh-CN" altLang="zh-CN" sz="1400" kern="100" dirty="0">
              <a:latin typeface="DengXian" panose="02010600030101010101" pitchFamily="2" charset="-122"/>
              <a:ea typeface="DengXian" panose="02010600030101010101" pitchFamily="2" charset="-122"/>
              <a:cs typeface="Times New Roman" panose="02020603050405020304" pitchFamily="18" charset="0"/>
            </a:endParaRPr>
          </a:p>
        </p:txBody>
      </p:sp>
      <p:pic>
        <p:nvPicPr>
          <p:cNvPr id="46" name="Picture 4" descr="首師大s7-1">
            <a:extLst>
              <a:ext uri="{FF2B5EF4-FFF2-40B4-BE49-F238E27FC236}">
                <a16:creationId xmlns:a16="http://schemas.microsoft.com/office/drawing/2014/main" id="{08528152-981D-9145-BE31-DDDD7DEB61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23"/>
          <a:stretch/>
        </p:blipFill>
        <p:spPr bwMode="auto">
          <a:xfrm>
            <a:off x="4718208" y="2511100"/>
            <a:ext cx="4182419" cy="159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a:extLst>
              <a:ext uri="{FF2B5EF4-FFF2-40B4-BE49-F238E27FC236}">
                <a16:creationId xmlns:a16="http://schemas.microsoft.com/office/drawing/2014/main" id="{AFC94AB3-BBA7-8B4F-8E46-886B66A57BE9}"/>
              </a:ext>
            </a:extLst>
          </p:cNvPr>
          <p:cNvPicPr/>
          <p:nvPr/>
        </p:nvPicPr>
        <p:blipFill rotWithShape="1">
          <a:blip r:embed="rId4">
            <a:extLst>
              <a:ext uri="{28A0092B-C50C-407E-A947-70E740481C1C}">
                <a14:useLocalDpi xmlns:a14="http://schemas.microsoft.com/office/drawing/2010/main" val="0"/>
              </a:ext>
            </a:extLst>
          </a:blip>
          <a:srcRect b="47193"/>
          <a:stretch/>
        </p:blipFill>
        <p:spPr bwMode="auto">
          <a:xfrm>
            <a:off x="337018" y="2398954"/>
            <a:ext cx="3893041" cy="1816835"/>
          </a:xfrm>
          <a:prstGeom prst="rect">
            <a:avLst/>
          </a:prstGeom>
          <a:noFill/>
          <a:ln>
            <a:noFill/>
          </a:ln>
        </p:spPr>
      </p:pic>
      <p:sp>
        <p:nvSpPr>
          <p:cNvPr id="6" name="矩形 5">
            <a:extLst>
              <a:ext uri="{FF2B5EF4-FFF2-40B4-BE49-F238E27FC236}">
                <a16:creationId xmlns:a16="http://schemas.microsoft.com/office/drawing/2014/main" id="{27BA46B2-3338-F342-B737-995B284CEF34}"/>
              </a:ext>
            </a:extLst>
          </p:cNvPr>
          <p:cNvSpPr/>
          <p:nvPr/>
        </p:nvSpPr>
        <p:spPr>
          <a:xfrm>
            <a:off x="236579" y="4477129"/>
            <a:ext cx="2669406" cy="307777"/>
          </a:xfrm>
          <a:prstGeom prst="rect">
            <a:avLst/>
          </a:prstGeom>
        </p:spPr>
        <p:txBody>
          <a:bodyPr wrap="square">
            <a:spAutoFit/>
          </a:bodyPr>
          <a:lstStyle/>
          <a:p>
            <a:pPr indent="304800"/>
            <a:r>
              <a:rPr lang="zh-CN" altLang="zh-CN" sz="1400" kern="0" dirty="0">
                <a:latin typeface="DengXian" panose="02010600030101010101" pitchFamily="2" charset="-122"/>
                <a:ea typeface="宋体" panose="02010600030101010101" pitchFamily="2" charset="-122"/>
                <a:cs typeface="宋体" panose="02010600030101010101" pitchFamily="2" charset="-122"/>
              </a:rPr>
              <a:t>三、动物体液采集</a:t>
            </a:r>
            <a:r>
              <a:rPr lang="zh-CN" altLang="en-US" sz="1400" kern="0" dirty="0">
                <a:latin typeface="DengXian" panose="02010600030101010101" pitchFamily="2" charset="-122"/>
                <a:ea typeface="宋体" panose="02010600030101010101" pitchFamily="2" charset="-122"/>
                <a:cs typeface="宋体" panose="02010600030101010101" pitchFamily="2" charset="-122"/>
              </a:rPr>
              <a:t>给药</a:t>
            </a:r>
            <a:r>
              <a:rPr lang="zh-CN" altLang="zh-CN" sz="1400" kern="0" dirty="0">
                <a:latin typeface="DengXian" panose="02010600030101010101" pitchFamily="2" charset="-122"/>
                <a:ea typeface="宋体" panose="02010600030101010101" pitchFamily="2" charset="-122"/>
                <a:cs typeface="宋体" panose="02010600030101010101" pitchFamily="2" charset="-122"/>
              </a:rPr>
              <a:t>实验</a:t>
            </a:r>
            <a:endParaRPr lang="zh-CN" altLang="zh-CN" sz="1400"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8DA3BAD1-9BCD-DF40-B870-EC121DD8E992}"/>
              </a:ext>
            </a:extLst>
          </p:cNvPr>
          <p:cNvSpPr/>
          <p:nvPr/>
        </p:nvSpPr>
        <p:spPr>
          <a:xfrm>
            <a:off x="236579" y="4836812"/>
            <a:ext cx="3593741" cy="1723036"/>
          </a:xfrm>
          <a:prstGeom prst="rect">
            <a:avLst/>
          </a:prstGeom>
        </p:spPr>
        <p:txBody>
          <a:bodyPr wrap="square">
            <a:spAutoFit/>
          </a:bodyPr>
          <a:lstStyle/>
          <a:p>
            <a:pPr indent="304800">
              <a:lnSpc>
                <a:spcPct val="150000"/>
              </a:lnSpc>
            </a:pPr>
            <a:r>
              <a:rPr lang="en-US" altLang="zh-CN" sz="1200" kern="0" dirty="0">
                <a:latin typeface="DengXian" panose="02010600030101010101" pitchFamily="2" charset="-122"/>
                <a:ea typeface="宋体" panose="02010600030101010101" pitchFamily="2" charset="-122"/>
                <a:cs typeface="宋体" panose="02010600030101010101" pitchFamily="2" charset="-122"/>
              </a:rPr>
              <a:t>1</a:t>
            </a:r>
            <a:r>
              <a:rPr lang="zh-CN" altLang="en-US" sz="1200" kern="0" dirty="0">
                <a:latin typeface="DengXian" panose="02010600030101010101" pitchFamily="2" charset="-122"/>
                <a:ea typeface="宋体" panose="02010600030101010101" pitchFamily="2" charset="-122"/>
                <a:cs typeface="宋体" panose="02010600030101010101" pitchFamily="2" charset="-122"/>
              </a:rPr>
              <a:t>、动物静脉给药采血实验</a:t>
            </a:r>
            <a:endParaRPr lang="en-US" altLang="zh-CN" sz="1200" kern="0" dirty="0">
              <a:latin typeface="DengXian"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1200" kern="0" dirty="0">
                <a:latin typeface="DengXian" panose="02010600030101010101" pitchFamily="2" charset="-122"/>
                <a:ea typeface="宋体" panose="02010600030101010101" pitchFamily="2" charset="-122"/>
                <a:cs typeface="宋体" panose="02010600030101010101" pitchFamily="2" charset="-122"/>
              </a:rPr>
              <a:t>啮齿类动物的血液采集打破了传统的眼眶静脉丛采血和尾静脉采血的方法，采用更科学的颈静脉植管的方式，实现定时，定量，长期的血液采集。实验过程中可以通过灌胃，静脉长时滴注，静脉即时给药等方式进行给药。</a:t>
            </a:r>
            <a:endParaRPr lang="zh-CN" altLang="zh-CN" sz="1200" kern="100" dirty="0">
              <a:latin typeface="DengXian" panose="02010600030101010101" pitchFamily="2" charset="-122"/>
              <a:ea typeface="DengXian" panose="02010600030101010101" pitchFamily="2" charset="-122"/>
              <a:cs typeface="Times New Roman" panose="02020603050405020304" pitchFamily="18" charset="0"/>
            </a:endParaRPr>
          </a:p>
        </p:txBody>
      </p:sp>
      <p:pic>
        <p:nvPicPr>
          <p:cNvPr id="2049" name="Picture 1" descr="page8image49216336">
            <a:extLst>
              <a:ext uri="{FF2B5EF4-FFF2-40B4-BE49-F238E27FC236}">
                <a16:creationId xmlns:a16="http://schemas.microsoft.com/office/drawing/2014/main" id="{E58873F9-D1B1-8A47-82EC-3C6C1A51C7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6812" y="4301431"/>
            <a:ext cx="3275673" cy="2119917"/>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30E00E58-3E0B-064E-AD98-0BB523A7C326}"/>
              </a:ext>
            </a:extLst>
          </p:cNvPr>
          <p:cNvSpPr txBox="1"/>
          <p:nvPr/>
        </p:nvSpPr>
        <p:spPr>
          <a:xfrm>
            <a:off x="4786644" y="6421348"/>
            <a:ext cx="1778598" cy="276999"/>
          </a:xfrm>
          <a:prstGeom prst="rect">
            <a:avLst/>
          </a:prstGeom>
          <a:noFill/>
        </p:spPr>
        <p:txBody>
          <a:bodyPr wrap="square" rtlCol="0">
            <a:spAutoFit/>
          </a:bodyPr>
          <a:lstStyle/>
          <a:p>
            <a:r>
              <a:rPr kumimoji="1" lang="zh-CN" altLang="en-US" sz="1200" dirty="0">
                <a:latin typeface="SimSun" panose="02010600030101010101" pitchFamily="2" charset="-122"/>
                <a:ea typeface="SimSun" panose="02010600030101010101" pitchFamily="2" charset="-122"/>
              </a:rPr>
              <a:t>静脉长期灌流给药实验</a:t>
            </a:r>
          </a:p>
        </p:txBody>
      </p:sp>
      <p:pic>
        <p:nvPicPr>
          <p:cNvPr id="11" name="图片 10" descr="图示&#10;&#10;描述已自动生成">
            <a:extLst>
              <a:ext uri="{FF2B5EF4-FFF2-40B4-BE49-F238E27FC236}">
                <a16:creationId xmlns:a16="http://schemas.microsoft.com/office/drawing/2014/main" id="{995BAF21-13B4-A743-9A29-B88E54A5ABD5}"/>
              </a:ext>
            </a:extLst>
          </p:cNvPr>
          <p:cNvPicPr>
            <a:picLocks noChangeAspect="1"/>
          </p:cNvPicPr>
          <p:nvPr/>
        </p:nvPicPr>
        <p:blipFill>
          <a:blip r:embed="rId6"/>
          <a:stretch>
            <a:fillRect/>
          </a:stretch>
        </p:blipFill>
        <p:spPr>
          <a:xfrm>
            <a:off x="7531215" y="4188194"/>
            <a:ext cx="1274847" cy="2471810"/>
          </a:xfrm>
          <a:prstGeom prst="rect">
            <a:avLst/>
          </a:prstGeom>
        </p:spPr>
      </p:pic>
      <p:sp>
        <p:nvSpPr>
          <p:cNvPr id="15" name="文本框 14">
            <a:extLst>
              <a:ext uri="{FF2B5EF4-FFF2-40B4-BE49-F238E27FC236}">
                <a16:creationId xmlns:a16="http://schemas.microsoft.com/office/drawing/2014/main" id="{3CAC932E-DECA-EA40-9B6A-4EF6E7D54962}"/>
              </a:ext>
            </a:extLst>
          </p:cNvPr>
          <p:cNvSpPr txBox="1"/>
          <p:nvPr/>
        </p:nvSpPr>
        <p:spPr>
          <a:xfrm>
            <a:off x="8582042" y="6056958"/>
            <a:ext cx="1114539" cy="461665"/>
          </a:xfrm>
          <a:prstGeom prst="rect">
            <a:avLst/>
          </a:prstGeom>
          <a:noFill/>
        </p:spPr>
        <p:txBody>
          <a:bodyPr wrap="square" rtlCol="0">
            <a:spAutoFit/>
          </a:bodyPr>
          <a:lstStyle/>
          <a:p>
            <a:r>
              <a:rPr kumimoji="1" lang="zh-CN" altLang="en-US" sz="1200" dirty="0">
                <a:latin typeface="SimSun" panose="02010600030101010101" pitchFamily="2" charset="-122"/>
                <a:ea typeface="SimSun" panose="02010600030101010101" pitchFamily="2" charset="-122"/>
              </a:rPr>
              <a:t>动物采血结合静脉给药实验</a:t>
            </a:r>
          </a:p>
        </p:txBody>
      </p:sp>
    </p:spTree>
    <p:extLst>
      <p:ext uri="{BB962C8B-B14F-4D97-AF65-F5344CB8AC3E}">
        <p14:creationId xmlns:p14="http://schemas.microsoft.com/office/powerpoint/2010/main" val="410598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5AD80FB-50F8-EF4D-BAC1-880BE50527DD}"/>
              </a:ext>
            </a:extLst>
          </p:cNvPr>
          <p:cNvSpPr/>
          <p:nvPr/>
        </p:nvSpPr>
        <p:spPr>
          <a:xfrm>
            <a:off x="121921" y="560563"/>
            <a:ext cx="2387103" cy="364972"/>
          </a:xfrm>
          <a:prstGeom prst="rect">
            <a:avLst/>
          </a:prstGeom>
        </p:spPr>
        <p:txBody>
          <a:bodyPr wrap="square">
            <a:spAutoFit/>
          </a:bodyPr>
          <a:lstStyle/>
          <a:p>
            <a:pPr indent="304800">
              <a:lnSpc>
                <a:spcPct val="150000"/>
              </a:lnSpc>
            </a:pPr>
            <a:r>
              <a:rPr lang="en-US" altLang="zh-CN" sz="1400" kern="0" dirty="0">
                <a:latin typeface="SimSun" panose="02010600030101010101" pitchFamily="2" charset="-122"/>
                <a:ea typeface="SimSun" panose="02010600030101010101" pitchFamily="2" charset="-122"/>
                <a:cs typeface="宋体" panose="02010600030101010101" pitchFamily="2" charset="-122"/>
              </a:rPr>
              <a:t>2</a:t>
            </a:r>
            <a:r>
              <a:rPr lang="zh-CN" altLang="en-US" sz="1400" kern="0" dirty="0">
                <a:latin typeface="SimSun" panose="02010600030101010101" pitchFamily="2" charset="-122"/>
                <a:ea typeface="SimSun" panose="02010600030101010101" pitchFamily="2" charset="-122"/>
                <a:cs typeface="宋体" panose="02010600030101010101" pitchFamily="2" charset="-122"/>
              </a:rPr>
              <a:t>、葡萄糖钳夹实验</a:t>
            </a:r>
            <a:endParaRPr lang="en-US" altLang="zh-CN" sz="1400" kern="0" dirty="0">
              <a:latin typeface="SimSun" panose="02010600030101010101" pitchFamily="2" charset="-122"/>
              <a:ea typeface="SimSun" panose="02010600030101010101" pitchFamily="2" charset="-122"/>
              <a:cs typeface="宋体" panose="02010600030101010101" pitchFamily="2" charset="-122"/>
            </a:endParaRPr>
          </a:p>
        </p:txBody>
      </p:sp>
      <p:pic>
        <p:nvPicPr>
          <p:cNvPr id="6" name="图片 5" descr="图示&#10;&#10;描述已自动生成">
            <a:extLst>
              <a:ext uri="{FF2B5EF4-FFF2-40B4-BE49-F238E27FC236}">
                <a16:creationId xmlns:a16="http://schemas.microsoft.com/office/drawing/2014/main" id="{14B25F8D-961B-0D47-BE66-8A14E484C2C1}"/>
              </a:ext>
            </a:extLst>
          </p:cNvPr>
          <p:cNvPicPr>
            <a:picLocks noChangeAspect="1"/>
          </p:cNvPicPr>
          <p:nvPr/>
        </p:nvPicPr>
        <p:blipFill>
          <a:blip r:embed="rId2"/>
          <a:stretch>
            <a:fillRect/>
          </a:stretch>
        </p:blipFill>
        <p:spPr>
          <a:xfrm>
            <a:off x="7603836" y="560563"/>
            <a:ext cx="1596970" cy="2800167"/>
          </a:xfrm>
          <a:prstGeom prst="rect">
            <a:avLst/>
          </a:prstGeom>
        </p:spPr>
      </p:pic>
      <p:pic>
        <p:nvPicPr>
          <p:cNvPr id="8" name="图片 7" descr="图片包含 室内, 桌子, 小, 电脑&#10;&#10;描述已自动生成">
            <a:extLst>
              <a:ext uri="{FF2B5EF4-FFF2-40B4-BE49-F238E27FC236}">
                <a16:creationId xmlns:a16="http://schemas.microsoft.com/office/drawing/2014/main" id="{186EC1FE-6523-C647-9EB3-B2616C889142}"/>
              </a:ext>
            </a:extLst>
          </p:cNvPr>
          <p:cNvPicPr>
            <a:picLocks noChangeAspect="1"/>
          </p:cNvPicPr>
          <p:nvPr/>
        </p:nvPicPr>
        <p:blipFill>
          <a:blip r:embed="rId3"/>
          <a:stretch>
            <a:fillRect/>
          </a:stretch>
        </p:blipFill>
        <p:spPr>
          <a:xfrm>
            <a:off x="239704" y="1191414"/>
            <a:ext cx="3334749" cy="1940560"/>
          </a:xfrm>
          <a:prstGeom prst="rect">
            <a:avLst/>
          </a:prstGeom>
        </p:spPr>
      </p:pic>
      <p:sp>
        <p:nvSpPr>
          <p:cNvPr id="9" name="矩形 8">
            <a:extLst>
              <a:ext uri="{FF2B5EF4-FFF2-40B4-BE49-F238E27FC236}">
                <a16:creationId xmlns:a16="http://schemas.microsoft.com/office/drawing/2014/main" id="{C809DDD5-76A5-364F-A788-D8E5004AA0EF}"/>
              </a:ext>
            </a:extLst>
          </p:cNvPr>
          <p:cNvSpPr/>
          <p:nvPr/>
        </p:nvSpPr>
        <p:spPr>
          <a:xfrm>
            <a:off x="3658907" y="1338727"/>
            <a:ext cx="3751580" cy="1503297"/>
          </a:xfrm>
          <a:prstGeom prst="rect">
            <a:avLst/>
          </a:prstGeom>
        </p:spPr>
        <p:txBody>
          <a:bodyPr wrap="square">
            <a:spAutoFit/>
          </a:bodyPr>
          <a:lstStyle/>
          <a:p>
            <a:pPr indent="304800">
              <a:lnSpc>
                <a:spcPct val="200000"/>
              </a:lnSpc>
            </a:pPr>
            <a:r>
              <a:rPr lang="zh-CN" altLang="en-US" sz="1200" dirty="0">
                <a:latin typeface="SimSun" panose="02010600030101010101" pitchFamily="2" charset="-122"/>
                <a:ea typeface="SimSun" panose="02010600030101010101" pitchFamily="2" charset="-122"/>
              </a:rPr>
              <a:t>葡萄糖钳夹技术，是一种定量检测胰岛素分泌和胰岛素抵抗的方法。被认为是现今最新的葡萄糖稳态的测量技术。钳夹试验已经成为评估和鉴别</a:t>
            </a:r>
            <a:r>
              <a:rPr lang="el-GR" altLang="zh-CN" sz="1200" dirty="0">
                <a:ea typeface="SimSun" panose="02010600030101010101" pitchFamily="2" charset="-122"/>
              </a:rPr>
              <a:t>β</a:t>
            </a:r>
            <a:r>
              <a:rPr lang="zh-CN" altLang="en-US" sz="1200" dirty="0">
                <a:latin typeface="SimSun" panose="02010600030101010101" pitchFamily="2" charset="-122"/>
                <a:ea typeface="SimSun" panose="02010600030101010101" pitchFamily="2" charset="-122"/>
              </a:rPr>
              <a:t>细胞对于胰岛素反应敏感性的“金标准”方法。</a:t>
            </a:r>
            <a:endParaRPr lang="zh-CN" altLang="zh-CN" sz="1200" kern="100" dirty="0">
              <a:latin typeface="SimSun" panose="02010600030101010101" pitchFamily="2" charset="-122"/>
              <a:ea typeface="SimSun"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id="{CC2236EA-E4B3-9C42-A9EB-BFFC903963F3}"/>
              </a:ext>
            </a:extLst>
          </p:cNvPr>
          <p:cNvSpPr/>
          <p:nvPr/>
        </p:nvSpPr>
        <p:spPr>
          <a:xfrm>
            <a:off x="472777" y="3449028"/>
            <a:ext cx="1882247" cy="307777"/>
          </a:xfrm>
          <a:prstGeom prst="rect">
            <a:avLst/>
          </a:prstGeom>
        </p:spPr>
        <p:txBody>
          <a:bodyPr wrap="none">
            <a:spAutoFit/>
          </a:bodyPr>
          <a:lstStyle/>
          <a:p>
            <a:r>
              <a:rPr lang="en-US" altLang="zh-CN" sz="1400" kern="0" dirty="0">
                <a:latin typeface="DengXian" panose="02010600030101010101" pitchFamily="2" charset="-122"/>
                <a:ea typeface="宋体" panose="02010600030101010101" pitchFamily="2" charset="-122"/>
                <a:cs typeface="宋体" panose="02010600030101010101" pitchFamily="2" charset="-122"/>
              </a:rPr>
              <a:t>3</a:t>
            </a:r>
            <a:r>
              <a:rPr lang="zh-CN" altLang="en-US" sz="1400" kern="0" dirty="0">
                <a:latin typeface="DengXian" panose="02010600030101010101" pitchFamily="2" charset="-122"/>
                <a:ea typeface="宋体" panose="02010600030101010101" pitchFamily="2" charset="-122"/>
                <a:cs typeface="宋体" panose="02010600030101010101" pitchFamily="2" charset="-122"/>
              </a:rPr>
              <a:t>、</a:t>
            </a:r>
            <a:r>
              <a:rPr lang="zh-CN" altLang="zh-CN" sz="1400" kern="0" dirty="0">
                <a:latin typeface="DengXian" panose="02010600030101010101" pitchFamily="2" charset="-122"/>
                <a:ea typeface="宋体" panose="02010600030101010101" pitchFamily="2" charset="-122"/>
                <a:cs typeface="宋体" panose="02010600030101010101" pitchFamily="2" charset="-122"/>
              </a:rPr>
              <a:t>动物胆汁样品采集</a:t>
            </a:r>
            <a:endParaRPr lang="zh-CN" altLang="en-US" sz="1400" dirty="0"/>
          </a:p>
        </p:txBody>
      </p:sp>
      <p:sp>
        <p:nvSpPr>
          <p:cNvPr id="11" name="矩形 10">
            <a:extLst>
              <a:ext uri="{FF2B5EF4-FFF2-40B4-BE49-F238E27FC236}">
                <a16:creationId xmlns:a16="http://schemas.microsoft.com/office/drawing/2014/main" id="{67F55E78-57BD-D248-A52E-E9BE969922A0}"/>
              </a:ext>
            </a:extLst>
          </p:cNvPr>
          <p:cNvSpPr/>
          <p:nvPr/>
        </p:nvSpPr>
        <p:spPr>
          <a:xfrm>
            <a:off x="552450" y="3812843"/>
            <a:ext cx="5574030" cy="276999"/>
          </a:xfrm>
          <a:prstGeom prst="rect">
            <a:avLst/>
          </a:prstGeom>
        </p:spPr>
        <p:txBody>
          <a:bodyPr wrap="square">
            <a:spAutoFit/>
          </a:bodyPr>
          <a:lstStyle/>
          <a:p>
            <a:r>
              <a:rPr lang="zh-CN" altLang="zh-CN" sz="1200" kern="0" dirty="0">
                <a:latin typeface="DengXian" panose="02010600030101010101" pitchFamily="2" charset="-122"/>
                <a:ea typeface="宋体" panose="02010600030101010101" pitchFamily="2" charset="-122"/>
                <a:cs typeface="宋体" panose="02010600030101010101" pitchFamily="2" charset="-122"/>
              </a:rPr>
              <a:t>在大鼠清醒自由活动状态下长期采集胆汁，运用于药物代谢，</a:t>
            </a:r>
            <a:r>
              <a:rPr lang="zh-CN" altLang="en-US" sz="1200" kern="0" dirty="0">
                <a:latin typeface="DengXian" panose="02010600030101010101" pitchFamily="2" charset="-122"/>
                <a:ea typeface="宋体" panose="02010600030101010101" pitchFamily="2" charset="-122"/>
                <a:cs typeface="宋体" panose="02010600030101010101" pitchFamily="2" charset="-122"/>
              </a:rPr>
              <a:t>药物毒理</a:t>
            </a:r>
            <a:r>
              <a:rPr lang="zh-CN" altLang="zh-CN" sz="1200" kern="0" dirty="0">
                <a:latin typeface="DengXian" panose="02010600030101010101" pitchFamily="2" charset="-122"/>
                <a:ea typeface="宋体" panose="02010600030101010101" pitchFamily="2" charset="-122"/>
                <a:cs typeface="宋体" panose="02010600030101010101" pitchFamily="2" charset="-122"/>
              </a:rPr>
              <a:t>性研究中</a:t>
            </a:r>
            <a:r>
              <a:rPr lang="zh-CN" altLang="en-US" sz="1200" kern="0" dirty="0">
                <a:latin typeface="DengXian" panose="02010600030101010101" pitchFamily="2" charset="-122"/>
                <a:ea typeface="宋体" panose="02010600030101010101" pitchFamily="2" charset="-122"/>
                <a:cs typeface="宋体" panose="02010600030101010101" pitchFamily="2" charset="-122"/>
              </a:rPr>
              <a:t>。</a:t>
            </a:r>
            <a:endParaRPr lang="zh-CN" altLang="en-US" sz="1200" dirty="0"/>
          </a:p>
        </p:txBody>
      </p:sp>
      <p:pic>
        <p:nvPicPr>
          <p:cNvPr id="13" name="图片 12" descr="图示&#10;&#10;描述已自动生成">
            <a:extLst>
              <a:ext uri="{FF2B5EF4-FFF2-40B4-BE49-F238E27FC236}">
                <a16:creationId xmlns:a16="http://schemas.microsoft.com/office/drawing/2014/main" id="{A0E92B13-CDFC-004C-8BEB-BFD1CF5A9337}"/>
              </a:ext>
            </a:extLst>
          </p:cNvPr>
          <p:cNvPicPr>
            <a:picLocks noChangeAspect="1"/>
          </p:cNvPicPr>
          <p:nvPr/>
        </p:nvPicPr>
        <p:blipFill>
          <a:blip r:embed="rId4"/>
          <a:stretch>
            <a:fillRect/>
          </a:stretch>
        </p:blipFill>
        <p:spPr>
          <a:xfrm>
            <a:off x="281432" y="4089842"/>
            <a:ext cx="3251291" cy="2669241"/>
          </a:xfrm>
          <a:prstGeom prst="rect">
            <a:avLst/>
          </a:prstGeom>
        </p:spPr>
      </p:pic>
      <p:pic>
        <p:nvPicPr>
          <p:cNvPr id="15" name="图片 14" descr="图示&#10;&#10;描述已自动生成">
            <a:extLst>
              <a:ext uri="{FF2B5EF4-FFF2-40B4-BE49-F238E27FC236}">
                <a16:creationId xmlns:a16="http://schemas.microsoft.com/office/drawing/2014/main" id="{FEF29A15-6DFF-D546-96DB-F2B642F3E7CB}"/>
              </a:ext>
            </a:extLst>
          </p:cNvPr>
          <p:cNvPicPr>
            <a:picLocks noChangeAspect="1"/>
          </p:cNvPicPr>
          <p:nvPr/>
        </p:nvPicPr>
        <p:blipFill>
          <a:blip r:embed="rId5"/>
          <a:stretch>
            <a:fillRect/>
          </a:stretch>
        </p:blipFill>
        <p:spPr>
          <a:xfrm>
            <a:off x="4968996" y="4176657"/>
            <a:ext cx="3089404" cy="2582425"/>
          </a:xfrm>
          <a:prstGeom prst="rect">
            <a:avLst/>
          </a:prstGeom>
        </p:spPr>
      </p:pic>
      <p:sp>
        <p:nvSpPr>
          <p:cNvPr id="16" name="文本框 15">
            <a:extLst>
              <a:ext uri="{FF2B5EF4-FFF2-40B4-BE49-F238E27FC236}">
                <a16:creationId xmlns:a16="http://schemas.microsoft.com/office/drawing/2014/main" id="{DF5990AD-4C2D-2849-B131-B11399A76EE9}"/>
              </a:ext>
            </a:extLst>
          </p:cNvPr>
          <p:cNvSpPr txBox="1"/>
          <p:nvPr/>
        </p:nvSpPr>
        <p:spPr>
          <a:xfrm>
            <a:off x="3489304" y="4672563"/>
            <a:ext cx="1404279" cy="1988045"/>
          </a:xfrm>
          <a:prstGeom prst="rect">
            <a:avLst/>
          </a:prstGeom>
          <a:noFill/>
        </p:spPr>
        <p:txBody>
          <a:bodyPr wrap="square" rtlCol="0">
            <a:spAutoFit/>
          </a:bodyPr>
          <a:lstStyle/>
          <a:p>
            <a:pPr>
              <a:lnSpc>
                <a:spcPct val="150000"/>
              </a:lnSpc>
            </a:pPr>
            <a:r>
              <a:rPr kumimoji="1" lang="zh-CN" altLang="en-US" sz="1200" dirty="0">
                <a:latin typeface="SimSun" panose="02010600030101010101" pitchFamily="2" charset="-122"/>
                <a:ea typeface="SimSun" panose="02010600030101010101" pitchFamily="2" charset="-122"/>
              </a:rPr>
              <a:t>动物清醒状态下釆胆汁的同时给十二指肠补充人工胆汁液，保证大鼠肠道生理状态的正常，满足长期釆胆汁的实验需求</a:t>
            </a:r>
          </a:p>
        </p:txBody>
      </p:sp>
      <p:sp>
        <p:nvSpPr>
          <p:cNvPr id="17" name="文本框 16">
            <a:extLst>
              <a:ext uri="{FF2B5EF4-FFF2-40B4-BE49-F238E27FC236}">
                <a16:creationId xmlns:a16="http://schemas.microsoft.com/office/drawing/2014/main" id="{A49D05CA-F990-D44D-93D4-9AFAAF081B03}"/>
              </a:ext>
            </a:extLst>
          </p:cNvPr>
          <p:cNvSpPr txBox="1"/>
          <p:nvPr/>
        </p:nvSpPr>
        <p:spPr>
          <a:xfrm>
            <a:off x="7971562" y="4811062"/>
            <a:ext cx="1404279" cy="1711046"/>
          </a:xfrm>
          <a:prstGeom prst="rect">
            <a:avLst/>
          </a:prstGeom>
          <a:noFill/>
        </p:spPr>
        <p:txBody>
          <a:bodyPr wrap="square" rtlCol="0">
            <a:spAutoFit/>
          </a:bodyPr>
          <a:lstStyle/>
          <a:p>
            <a:pPr>
              <a:lnSpc>
                <a:spcPct val="150000"/>
              </a:lnSpc>
            </a:pPr>
            <a:r>
              <a:rPr kumimoji="1" lang="zh-CN" altLang="en-US" sz="1200" dirty="0">
                <a:latin typeface="SimSun" panose="02010600030101010101" pitchFamily="2" charset="-122"/>
                <a:ea typeface="SimSun" panose="02010600030101010101" pitchFamily="2" charset="-122"/>
              </a:rPr>
              <a:t>动物清醒状态下同时：釆胆汁，静脉采血，补充人工胆汁液同时进行，满足药物代谢动力学研究的各方面需求</a:t>
            </a:r>
          </a:p>
        </p:txBody>
      </p:sp>
    </p:spTree>
    <p:extLst>
      <p:ext uri="{BB962C8B-B14F-4D97-AF65-F5344CB8AC3E}">
        <p14:creationId xmlns:p14="http://schemas.microsoft.com/office/powerpoint/2010/main" val="306364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B8826DB-12D3-8445-B74E-6D8672DA924E}"/>
              </a:ext>
            </a:extLst>
          </p:cNvPr>
          <p:cNvSpPr/>
          <p:nvPr/>
        </p:nvSpPr>
        <p:spPr>
          <a:xfrm>
            <a:off x="273695" y="555295"/>
            <a:ext cx="3696139" cy="307777"/>
          </a:xfrm>
          <a:prstGeom prst="rect">
            <a:avLst/>
          </a:prstGeom>
        </p:spPr>
        <p:txBody>
          <a:bodyPr wrap="square">
            <a:spAutoFit/>
          </a:bodyPr>
          <a:lstStyle/>
          <a:p>
            <a:pPr indent="304800"/>
            <a:r>
              <a:rPr lang="zh-CN" altLang="zh-CN" sz="1400" kern="0" dirty="0">
                <a:latin typeface="DengXian" panose="02010600030101010101" pitchFamily="2" charset="-122"/>
                <a:ea typeface="宋体" panose="02010600030101010101" pitchFamily="2" charset="-122"/>
                <a:cs typeface="宋体" panose="02010600030101010101" pitchFamily="2" charset="-122"/>
              </a:rPr>
              <a:t>四、活体动物神经递质实时检测分析</a:t>
            </a:r>
            <a:endParaRPr lang="zh-CN" altLang="zh-CN" sz="1400"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7A6F962A-174E-4648-9F53-367939CA6A76}"/>
              </a:ext>
            </a:extLst>
          </p:cNvPr>
          <p:cNvSpPr/>
          <p:nvPr/>
        </p:nvSpPr>
        <p:spPr>
          <a:xfrm>
            <a:off x="204267" y="3545210"/>
            <a:ext cx="7040271" cy="702180"/>
          </a:xfrm>
          <a:prstGeom prst="rect">
            <a:avLst/>
          </a:prstGeom>
        </p:spPr>
        <p:txBody>
          <a:bodyPr wrap="square">
            <a:spAutoFit/>
          </a:bodyPr>
          <a:lstStyle/>
          <a:p>
            <a:pPr indent="304800">
              <a:lnSpc>
                <a:spcPct val="150000"/>
              </a:lnSpc>
            </a:pPr>
            <a:r>
              <a:rPr lang="zh-CN" altLang="zh-CN" sz="1400" kern="0" dirty="0">
                <a:latin typeface="DengXian" panose="02010600030101010101" pitchFamily="2" charset="-122"/>
                <a:ea typeface="宋体" panose="02010600030101010101" pitchFamily="2" charset="-122"/>
                <a:cs typeface="宋体" panose="02010600030101010101" pitchFamily="2" charset="-122"/>
              </a:rPr>
              <a:t>本实验可以和电生理、光遗传、行为学等实验手段结合在一起，考察化学信号和电信号、行为学直接的对应关系，对于研究疾病的发生发展能起到重要的作用。</a:t>
            </a:r>
            <a:endParaRPr lang="zh-CN" altLang="zh-CN" sz="1400"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1B2C8501-180C-7B4A-A4CC-780B6EDF04BD}"/>
              </a:ext>
            </a:extLst>
          </p:cNvPr>
          <p:cNvSpPr/>
          <p:nvPr/>
        </p:nvSpPr>
        <p:spPr>
          <a:xfrm>
            <a:off x="525036" y="732064"/>
            <a:ext cx="6719502" cy="890693"/>
          </a:xfrm>
          <a:prstGeom prst="rect">
            <a:avLst/>
          </a:prstGeom>
        </p:spPr>
        <p:txBody>
          <a:bodyPr wrap="square">
            <a:spAutoFit/>
          </a:bodyPr>
          <a:lstStyle/>
          <a:p>
            <a:pPr>
              <a:lnSpc>
                <a:spcPct val="200000"/>
              </a:lnSpc>
            </a:pPr>
            <a:r>
              <a:rPr lang="zh-CN" altLang="en-US" sz="1400" kern="0" dirty="0">
                <a:latin typeface="DengXian" panose="02010600030101010101" pitchFamily="2" charset="-122"/>
                <a:ea typeface="宋体" panose="02010600030101010101" pitchFamily="2" charset="-122"/>
                <a:cs typeface="宋体" panose="02010600030101010101" pitchFamily="2" charset="-122"/>
              </a:rPr>
              <a:t>     </a:t>
            </a:r>
            <a:r>
              <a:rPr lang="zh-CN" altLang="zh-CN" sz="1400" kern="0" dirty="0">
                <a:latin typeface="DengXian" panose="02010600030101010101" pitchFamily="2" charset="-122"/>
                <a:ea typeface="宋体" panose="02010600030101010101" pitchFamily="2" charset="-122"/>
                <a:cs typeface="宋体" panose="02010600030101010101" pitchFamily="2" charset="-122"/>
              </a:rPr>
              <a:t>实验通过电极可以实时观察到大鼠，小鼠脑部的多巴胺（</a:t>
            </a:r>
            <a:r>
              <a:rPr lang="en-US" altLang="zh-CN" sz="1400" kern="0" dirty="0">
                <a:latin typeface="DengXian" panose="02010600030101010101" pitchFamily="2" charset="-122"/>
                <a:ea typeface="宋体" panose="02010600030101010101" pitchFamily="2" charset="-122"/>
                <a:cs typeface="宋体" panose="02010600030101010101" pitchFamily="2" charset="-122"/>
              </a:rPr>
              <a:t>DA</a:t>
            </a:r>
            <a:r>
              <a:rPr lang="zh-CN" altLang="zh-CN" sz="1400" kern="0" dirty="0">
                <a:latin typeface="DengXian" panose="02010600030101010101" pitchFamily="2" charset="-122"/>
                <a:ea typeface="宋体" panose="02010600030101010101" pitchFamily="2" charset="-122"/>
                <a:cs typeface="宋体" panose="02010600030101010101" pitchFamily="2" charset="-122"/>
              </a:rPr>
              <a:t>）、肾上腺素（</a:t>
            </a:r>
            <a:r>
              <a:rPr lang="en-US" altLang="zh-CN" sz="1400" kern="0" dirty="0">
                <a:latin typeface="DengXian" panose="02010600030101010101" pitchFamily="2" charset="-122"/>
                <a:ea typeface="宋体" panose="02010600030101010101" pitchFamily="2" charset="-122"/>
                <a:cs typeface="宋体" panose="02010600030101010101" pitchFamily="2" charset="-122"/>
              </a:rPr>
              <a:t>EP</a:t>
            </a:r>
            <a:r>
              <a:rPr lang="zh-CN" altLang="zh-CN" sz="1400" kern="0" dirty="0">
                <a:latin typeface="DengXian" panose="02010600030101010101" pitchFamily="2" charset="-122"/>
                <a:ea typeface="宋体" panose="02010600030101010101" pitchFamily="2" charset="-122"/>
                <a:cs typeface="宋体" panose="02010600030101010101" pitchFamily="2" charset="-122"/>
              </a:rPr>
              <a:t>）、维他命</a:t>
            </a:r>
            <a:r>
              <a:rPr lang="en-US" altLang="zh-CN" sz="1400" kern="0" dirty="0">
                <a:latin typeface="DengXian" panose="02010600030101010101" pitchFamily="2" charset="-122"/>
                <a:ea typeface="宋体" panose="02010600030101010101" pitchFamily="2" charset="-122"/>
                <a:cs typeface="宋体" panose="02010600030101010101" pitchFamily="2" charset="-122"/>
              </a:rPr>
              <a:t>C</a:t>
            </a:r>
            <a:r>
              <a:rPr lang="zh-CN" altLang="zh-CN" sz="1400" kern="0" dirty="0">
                <a:latin typeface="DengXian" panose="02010600030101010101" pitchFamily="2" charset="-122"/>
                <a:ea typeface="宋体" panose="02010600030101010101" pitchFamily="2" charset="-122"/>
                <a:cs typeface="宋体" panose="02010600030101010101" pitchFamily="2" charset="-122"/>
              </a:rPr>
              <a:t>、钾离子、钙离子、硫化氢、氧气、过氧化氢、</a:t>
            </a:r>
            <a:r>
              <a:rPr lang="en-US" altLang="zh-CN" sz="1400" kern="0" dirty="0">
                <a:latin typeface="DengXian" panose="02010600030101010101" pitchFamily="2" charset="-122"/>
                <a:ea typeface="宋体" panose="02010600030101010101" pitchFamily="2" charset="-122"/>
                <a:cs typeface="宋体" panose="02010600030101010101" pitchFamily="2" charset="-122"/>
              </a:rPr>
              <a:t>pH</a:t>
            </a:r>
            <a:r>
              <a:rPr lang="zh-CN" altLang="zh-CN" sz="1400" kern="0" dirty="0">
                <a:latin typeface="DengXian" panose="02010600030101010101" pitchFamily="2" charset="-122"/>
                <a:ea typeface="宋体" panose="02010600030101010101" pitchFamily="2" charset="-122"/>
                <a:cs typeface="宋体" panose="02010600030101010101" pitchFamily="2" charset="-122"/>
              </a:rPr>
              <a:t>等指标的浓度</a:t>
            </a:r>
            <a:r>
              <a:rPr lang="zh-CN" altLang="en-US" sz="1400" kern="0" dirty="0">
                <a:latin typeface="DengXian" panose="02010600030101010101" pitchFamily="2" charset="-122"/>
                <a:ea typeface="宋体" panose="02010600030101010101" pitchFamily="2" charset="-122"/>
                <a:cs typeface="宋体" panose="02010600030101010101" pitchFamily="2" charset="-122"/>
              </a:rPr>
              <a:t>变化。</a:t>
            </a:r>
            <a:endParaRPr lang="zh-CN" altLang="en-US" sz="1400" dirty="0"/>
          </a:p>
        </p:txBody>
      </p:sp>
      <p:pic>
        <p:nvPicPr>
          <p:cNvPr id="9" name="图像" descr="图像">
            <a:extLst>
              <a:ext uri="{FF2B5EF4-FFF2-40B4-BE49-F238E27FC236}">
                <a16:creationId xmlns:a16="http://schemas.microsoft.com/office/drawing/2014/main" id="{7FE66EF2-C150-1B42-B10B-63F2B353402D}"/>
              </a:ext>
            </a:extLst>
          </p:cNvPr>
          <p:cNvPicPr>
            <a:picLocks noChangeAspect="1"/>
          </p:cNvPicPr>
          <p:nvPr/>
        </p:nvPicPr>
        <p:blipFill>
          <a:blip r:embed="rId2"/>
          <a:srcRect r="33191"/>
          <a:stretch>
            <a:fillRect/>
          </a:stretch>
        </p:blipFill>
        <p:spPr>
          <a:xfrm>
            <a:off x="237721" y="1616286"/>
            <a:ext cx="2090364" cy="1685426"/>
          </a:xfrm>
          <a:prstGeom prst="rect">
            <a:avLst/>
          </a:prstGeom>
          <a:ln w="12700">
            <a:miter lim="400000"/>
          </a:ln>
        </p:spPr>
      </p:pic>
      <p:pic>
        <p:nvPicPr>
          <p:cNvPr id="10" name="电极插入图.jpeg" descr="电极插入图.jpeg">
            <a:extLst>
              <a:ext uri="{FF2B5EF4-FFF2-40B4-BE49-F238E27FC236}">
                <a16:creationId xmlns:a16="http://schemas.microsoft.com/office/drawing/2014/main" id="{D7779B16-BD9D-204A-A18C-B8553FF70494}"/>
              </a:ext>
            </a:extLst>
          </p:cNvPr>
          <p:cNvPicPr>
            <a:picLocks noChangeAspect="1"/>
          </p:cNvPicPr>
          <p:nvPr/>
        </p:nvPicPr>
        <p:blipFill>
          <a:blip r:embed="rId3"/>
          <a:stretch>
            <a:fillRect/>
          </a:stretch>
        </p:blipFill>
        <p:spPr>
          <a:xfrm>
            <a:off x="2625439" y="1664550"/>
            <a:ext cx="2090364" cy="1567773"/>
          </a:xfrm>
          <a:prstGeom prst="rect">
            <a:avLst/>
          </a:prstGeom>
          <a:ln w="12700">
            <a:miter lim="400000"/>
          </a:ln>
        </p:spPr>
      </p:pic>
      <p:pic>
        <p:nvPicPr>
          <p:cNvPr id="11" name="图像" descr="图像">
            <a:extLst>
              <a:ext uri="{FF2B5EF4-FFF2-40B4-BE49-F238E27FC236}">
                <a16:creationId xmlns:a16="http://schemas.microsoft.com/office/drawing/2014/main" id="{CCD9E27E-F107-0242-8C8C-16C048BED29B}"/>
              </a:ext>
            </a:extLst>
          </p:cNvPr>
          <p:cNvPicPr>
            <a:picLocks noChangeAspect="1"/>
          </p:cNvPicPr>
          <p:nvPr/>
        </p:nvPicPr>
        <p:blipFill>
          <a:blip r:embed="rId4"/>
          <a:stretch>
            <a:fillRect/>
          </a:stretch>
        </p:blipFill>
        <p:spPr>
          <a:xfrm>
            <a:off x="4856820" y="1653988"/>
            <a:ext cx="2090364" cy="1588898"/>
          </a:xfrm>
          <a:prstGeom prst="rect">
            <a:avLst/>
          </a:prstGeom>
          <a:ln w="12700">
            <a:miter lim="400000"/>
          </a:ln>
        </p:spPr>
      </p:pic>
      <p:pic>
        <p:nvPicPr>
          <p:cNvPr id="12" name="图像" descr="图像">
            <a:extLst>
              <a:ext uri="{FF2B5EF4-FFF2-40B4-BE49-F238E27FC236}">
                <a16:creationId xmlns:a16="http://schemas.microsoft.com/office/drawing/2014/main" id="{2A9B7931-A969-B74E-B01D-7A10D9FC3D05}"/>
              </a:ext>
            </a:extLst>
          </p:cNvPr>
          <p:cNvPicPr>
            <a:picLocks noChangeAspect="1"/>
          </p:cNvPicPr>
          <p:nvPr/>
        </p:nvPicPr>
        <p:blipFill>
          <a:blip r:embed="rId5"/>
          <a:stretch>
            <a:fillRect/>
          </a:stretch>
        </p:blipFill>
        <p:spPr>
          <a:xfrm>
            <a:off x="7311444" y="863072"/>
            <a:ext cx="1998269" cy="1498702"/>
          </a:xfrm>
          <a:prstGeom prst="rect">
            <a:avLst/>
          </a:prstGeom>
          <a:ln w="12700">
            <a:miter lim="400000"/>
          </a:ln>
        </p:spPr>
      </p:pic>
      <p:pic>
        <p:nvPicPr>
          <p:cNvPr id="13" name="图像" descr="图像">
            <a:extLst>
              <a:ext uri="{FF2B5EF4-FFF2-40B4-BE49-F238E27FC236}">
                <a16:creationId xmlns:a16="http://schemas.microsoft.com/office/drawing/2014/main" id="{4C480015-BB02-084E-805C-859BCF0D66E4}"/>
              </a:ext>
            </a:extLst>
          </p:cNvPr>
          <p:cNvPicPr>
            <a:picLocks noChangeAspect="1"/>
          </p:cNvPicPr>
          <p:nvPr/>
        </p:nvPicPr>
        <p:blipFill>
          <a:blip r:embed="rId6"/>
          <a:stretch>
            <a:fillRect/>
          </a:stretch>
        </p:blipFill>
        <p:spPr>
          <a:xfrm>
            <a:off x="7333746" y="2493535"/>
            <a:ext cx="1998269" cy="1392405"/>
          </a:xfrm>
          <a:prstGeom prst="rect">
            <a:avLst/>
          </a:prstGeom>
          <a:ln w="12700">
            <a:miter lim="400000"/>
          </a:ln>
        </p:spPr>
      </p:pic>
      <p:pic>
        <p:nvPicPr>
          <p:cNvPr id="14" name="图像" descr="图像">
            <a:extLst>
              <a:ext uri="{FF2B5EF4-FFF2-40B4-BE49-F238E27FC236}">
                <a16:creationId xmlns:a16="http://schemas.microsoft.com/office/drawing/2014/main" id="{538CFD40-E28E-6249-81D0-C95A2495386D}"/>
              </a:ext>
            </a:extLst>
          </p:cNvPr>
          <p:cNvPicPr>
            <a:picLocks noChangeAspect="1"/>
          </p:cNvPicPr>
          <p:nvPr/>
        </p:nvPicPr>
        <p:blipFill>
          <a:blip r:embed="rId7"/>
          <a:stretch>
            <a:fillRect/>
          </a:stretch>
        </p:blipFill>
        <p:spPr>
          <a:xfrm>
            <a:off x="881922" y="4235945"/>
            <a:ext cx="2664629" cy="2503512"/>
          </a:xfrm>
          <a:prstGeom prst="rect">
            <a:avLst/>
          </a:prstGeom>
          <a:ln w="12700">
            <a:miter lim="400000"/>
          </a:ln>
        </p:spPr>
      </p:pic>
      <p:pic>
        <p:nvPicPr>
          <p:cNvPr id="15" name="图像" descr="图像">
            <a:extLst>
              <a:ext uri="{FF2B5EF4-FFF2-40B4-BE49-F238E27FC236}">
                <a16:creationId xmlns:a16="http://schemas.microsoft.com/office/drawing/2014/main" id="{4532F2A5-4FA1-664F-B2D4-777549754CB5}"/>
              </a:ext>
            </a:extLst>
          </p:cNvPr>
          <p:cNvPicPr>
            <a:picLocks noChangeAspect="1"/>
          </p:cNvPicPr>
          <p:nvPr/>
        </p:nvPicPr>
        <p:blipFill>
          <a:blip r:embed="rId8"/>
          <a:stretch>
            <a:fillRect/>
          </a:stretch>
        </p:blipFill>
        <p:spPr>
          <a:xfrm>
            <a:off x="4953000" y="4227494"/>
            <a:ext cx="3525330" cy="2412068"/>
          </a:xfrm>
          <a:prstGeom prst="rect">
            <a:avLst/>
          </a:prstGeom>
          <a:ln w="12700">
            <a:miter lim="400000"/>
          </a:ln>
        </p:spPr>
      </p:pic>
    </p:spTree>
    <p:extLst>
      <p:ext uri="{BB962C8B-B14F-4D97-AF65-F5344CB8AC3E}">
        <p14:creationId xmlns:p14="http://schemas.microsoft.com/office/powerpoint/2010/main" val="85657437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TotalTime>
  <Words>736</Words>
  <Application>Microsoft Macintosh PowerPoint</Application>
  <PresentationFormat>A4 纸张(210x297 毫米)</PresentationFormat>
  <Paragraphs>25</Paragraphs>
  <Slides>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vt:i4>
      </vt:variant>
    </vt:vector>
  </HeadingPairs>
  <TitlesOfParts>
    <vt:vector size="11" baseType="lpstr">
      <vt:lpstr>等线</vt:lpstr>
      <vt:lpstr>等线</vt:lpstr>
      <vt:lpstr>宋体</vt:lpstr>
      <vt:lpstr>Arial</vt:lpstr>
      <vt:lpstr>Calibri</vt:lpstr>
      <vt:lpstr>Calibri Light</vt:lpstr>
      <vt:lpstr>Office 主题​​</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吴 兆恩</dc:creator>
  <cp:lastModifiedBy>吴 兆恩</cp:lastModifiedBy>
  <cp:revision>1</cp:revision>
  <dcterms:created xsi:type="dcterms:W3CDTF">2021-08-18T12:03:20Z</dcterms:created>
  <dcterms:modified xsi:type="dcterms:W3CDTF">2021-08-18T14:34:46Z</dcterms:modified>
</cp:coreProperties>
</file>